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6"/>
  </p:notesMasterIdLst>
  <p:sldIdLst>
    <p:sldId id="258" r:id="rId5"/>
  </p:sldIdLst>
  <p:sldSz cx="7559675" cy="10691813"/>
  <p:notesSz cx="6797675" cy="9928225"/>
  <p:defaultTextStyle>
    <a:defPPr>
      <a:defRPr lang="fi-FI"/>
    </a:defPPr>
    <a:lvl1pPr marL="0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1pPr>
    <a:lvl2pPr marL="497708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2pPr>
    <a:lvl3pPr marL="995416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3pPr>
    <a:lvl4pPr marL="1493124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4pPr>
    <a:lvl5pPr marL="1990832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5pPr>
    <a:lvl6pPr marL="2488540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6pPr>
    <a:lvl7pPr marL="2986248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7pPr>
    <a:lvl8pPr marL="3483955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8pPr>
    <a:lvl9pPr marL="3981663" algn="l" defTabSz="995416" rtl="0" eaLnBrk="1" latinLnBrk="0" hangingPunct="1">
      <a:defRPr sz="19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3BD"/>
    <a:srgbClr val="3B3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0"/>
    <p:restoredTop sz="94684"/>
  </p:normalViewPr>
  <p:slideViewPr>
    <p:cSldViewPr snapToGrid="0" snapToObjects="1">
      <p:cViewPr>
        <p:scale>
          <a:sx n="80" d="100"/>
          <a:sy n="80" d="100"/>
        </p:scale>
        <p:origin x="316" y="-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.visakko@kuntoutuskouluttajat.fi" userId="6c68d261-daff-48dc-a79a-1f4facb42b37" providerId="ADAL" clId="{B233ADDF-0EF5-433A-B1C0-500BC9D3094F}"/>
    <pc:docChg chg="modSld">
      <pc:chgData name="mari.visakko@kuntoutuskouluttajat.fi" userId="6c68d261-daff-48dc-a79a-1f4facb42b37" providerId="ADAL" clId="{B233ADDF-0EF5-433A-B1C0-500BC9D3094F}" dt="2024-08-12T06:53:31.009" v="188" actId="20577"/>
      <pc:docMkLst>
        <pc:docMk/>
      </pc:docMkLst>
      <pc:sldChg chg="modSp mod">
        <pc:chgData name="mari.visakko@kuntoutuskouluttajat.fi" userId="6c68d261-daff-48dc-a79a-1f4facb42b37" providerId="ADAL" clId="{B233ADDF-0EF5-433A-B1C0-500BC9D3094F}" dt="2024-08-12T06:53:31.009" v="188" actId="20577"/>
        <pc:sldMkLst>
          <pc:docMk/>
          <pc:sldMk cId="2701201946" sldId="258"/>
        </pc:sldMkLst>
        <pc:spChg chg="mod">
          <ac:chgData name="mari.visakko@kuntoutuskouluttajat.fi" userId="6c68d261-daff-48dc-a79a-1f4facb42b37" providerId="ADAL" clId="{B233ADDF-0EF5-433A-B1C0-500BC9D3094F}" dt="2024-08-12T06:51:20.441" v="75" actId="20577"/>
          <ac:spMkLst>
            <pc:docMk/>
            <pc:sldMk cId="2701201946" sldId="258"/>
            <ac:spMk id="12" creationId="{8B15F7A4-A943-A145-9E7E-38B5BC618B66}"/>
          </ac:spMkLst>
        </pc:spChg>
        <pc:spChg chg="mod">
          <ac:chgData name="mari.visakko@kuntoutuskouluttajat.fi" userId="6c68d261-daff-48dc-a79a-1f4facb42b37" providerId="ADAL" clId="{B233ADDF-0EF5-433A-B1C0-500BC9D3094F}" dt="2024-08-12T06:53:31.009" v="188" actId="20577"/>
          <ac:spMkLst>
            <pc:docMk/>
            <pc:sldMk cId="2701201946" sldId="258"/>
            <ac:spMk id="15" creationId="{34085B1A-D461-F74D-99DB-0491699E86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80BA4-96F7-7640-8941-04A1D5751FC7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1425"/>
            <a:ext cx="23653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620EA-6F67-064B-AFBE-77790EE9E3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22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08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416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124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0832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540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248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3955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663" algn="l" defTabSz="995416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216150" y="1241425"/>
            <a:ext cx="2365375" cy="334962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620EA-6F67-064B-AFBE-77790EE9E32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9523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i-FI"/>
              <a:t>Muokkaa alaotsikon perustyyliä napsauttamalla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65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168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68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81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184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2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66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294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496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830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EBCFA-7068-F043-92E3-2BA5E405946A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8230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EBCFA-7068-F043-92E3-2BA5E405946A}" type="datetimeFigureOut">
              <a:rPr lang="fi-FI" smtClean="0"/>
              <a:t>12.8.2024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1CD5A-F193-BB4A-8107-018B4611027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70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kuntoutuskouluttajat.fi" TargetMode="External"/><Relationship Id="rId5" Type="http://schemas.openxmlformats.org/officeDocument/2006/relationships/hyperlink" Target="http://www.kuntoutuskouluttajat.fi/" TargetMode="Externa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2365FD-3CF7-0B4E-929A-475220B21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1741" y="1000021"/>
            <a:ext cx="5933452" cy="888645"/>
          </a:xfrm>
        </p:spPr>
        <p:txBody>
          <a:bodyPr anchor="t"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br>
              <a:rPr lang="fi-FI" sz="20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i-FI" sz="2000" b="1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Neurologisen asiakkaan yläraajan kuntoutus</a:t>
            </a:r>
            <a:br>
              <a:rPr lang="fi-FI" sz="1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E378005E-9611-F84F-9EF0-BDA93B89A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62" y="195069"/>
            <a:ext cx="243491" cy="243491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465F9BC-3171-ED45-828B-0C37F4DC6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067195" y="195069"/>
            <a:ext cx="243491" cy="243491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D54299CB-7AB5-B94A-9569-3343969909C4}"/>
              </a:ext>
            </a:extLst>
          </p:cNvPr>
          <p:cNvSpPr txBox="1">
            <a:spLocks/>
          </p:cNvSpPr>
          <p:nvPr/>
        </p:nvSpPr>
        <p:spPr>
          <a:xfrm>
            <a:off x="634481" y="2069821"/>
            <a:ext cx="6290712" cy="279371"/>
          </a:xfrm>
          <a:prstGeom prst="rect">
            <a:avLst/>
          </a:prstGeom>
        </p:spPr>
        <p:txBody>
          <a:bodyPr vert="horz" lIns="98678" tIns="49339" rIns="98678" bIns="49339" rtlCol="0" anchor="t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fi-FI" sz="1295" b="1" dirty="0">
              <a:solidFill>
                <a:srgbClr val="3B3092"/>
              </a:solidFill>
              <a:latin typeface="Trebuchet MS" panose="020B070302020209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7617F12-7147-5D4B-B782-20C77540E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475" y="316813"/>
            <a:ext cx="2136725" cy="489666"/>
          </a:xfrm>
          <a:prstGeom prst="rect">
            <a:avLst/>
          </a:prstGeom>
        </p:spPr>
      </p:pic>
      <p:sp>
        <p:nvSpPr>
          <p:cNvPr id="12" name="Otsikko 1">
            <a:extLst>
              <a:ext uri="{FF2B5EF4-FFF2-40B4-BE49-F238E27FC236}">
                <a16:creationId xmlns:a16="http://schemas.microsoft.com/office/drawing/2014/main" id="{8B15F7A4-A943-A145-9E7E-38B5BC618B66}"/>
              </a:ext>
            </a:extLst>
          </p:cNvPr>
          <p:cNvSpPr txBox="1">
            <a:spLocks/>
          </p:cNvSpPr>
          <p:nvPr/>
        </p:nvSpPr>
        <p:spPr>
          <a:xfrm>
            <a:off x="511850" y="2370458"/>
            <a:ext cx="6535973" cy="1303758"/>
          </a:xfrm>
          <a:prstGeom prst="rect">
            <a:avLst/>
          </a:prstGeom>
        </p:spPr>
        <p:txBody>
          <a:bodyPr vert="horz" lIns="98678" tIns="49339" rIns="98678" bIns="49339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i-FI" sz="900" b="1" dirty="0">
                <a:solidFill>
                  <a:srgbClr val="3B3092"/>
                </a:solidFill>
                <a:latin typeface="Trebuchet MS" panose="020B0703020202090204" pitchFamily="34" charset="0"/>
              </a:rPr>
              <a:t>Aika:		15.-16.5.2025 (to-pe) </a:t>
            </a:r>
          </a:p>
          <a:p>
            <a:pPr algn="l">
              <a:lnSpc>
                <a:spcPct val="150000"/>
              </a:lnSpc>
            </a:pPr>
            <a:r>
              <a:rPr lang="fi-FI" sz="900" b="1" dirty="0">
                <a:solidFill>
                  <a:srgbClr val="3B3092"/>
                </a:solidFill>
                <a:latin typeface="Trebuchet MS" panose="020B0703020202090204" pitchFamily="34" charset="0"/>
              </a:rPr>
              <a:t>Paikka:		Kuntoutuskouluttajat, </a:t>
            </a:r>
            <a:r>
              <a:rPr lang="fi-FI" sz="900" b="1" dirty="0" err="1">
                <a:solidFill>
                  <a:srgbClr val="3B3092"/>
                </a:solidFill>
                <a:latin typeface="Trebuchet MS" panose="020B0703020202090204" pitchFamily="34" charset="0"/>
              </a:rPr>
              <a:t>Pasilankatu</a:t>
            </a:r>
            <a:r>
              <a:rPr lang="fi-FI" sz="900" b="1" dirty="0">
                <a:solidFill>
                  <a:srgbClr val="3B3092"/>
                </a:solidFill>
                <a:latin typeface="Trebuchet MS" panose="020B0703020202090204" pitchFamily="34" charset="0"/>
              </a:rPr>
              <a:t> 14, 00240 Helsinki</a:t>
            </a:r>
          </a:p>
          <a:p>
            <a:pPr algn="l">
              <a:lnSpc>
                <a:spcPct val="150000"/>
              </a:lnSpc>
            </a:pPr>
            <a:r>
              <a:rPr lang="fi-FI" sz="900" b="1" dirty="0">
                <a:solidFill>
                  <a:srgbClr val="3B3092"/>
                </a:solidFill>
                <a:latin typeface="Trebuchet MS" panose="020B0703020202090204" pitchFamily="34" charset="0"/>
              </a:rPr>
              <a:t>Kohderyhmä: 	Kuntoutusalan ammattilaiset	</a:t>
            </a:r>
          </a:p>
          <a:p>
            <a:pPr algn="l">
              <a:lnSpc>
                <a:spcPct val="150000"/>
              </a:lnSpc>
            </a:pPr>
            <a:r>
              <a:rPr lang="fi-FI" sz="900" b="1" dirty="0">
                <a:solidFill>
                  <a:srgbClr val="3B3092"/>
                </a:solidFill>
                <a:latin typeface="Trebuchet MS" panose="020B0703020202090204" pitchFamily="34" charset="0"/>
              </a:rPr>
              <a:t>Kouluttajat:		Nina </a:t>
            </a:r>
            <a:r>
              <a:rPr lang="fi-FI" sz="900" b="1" dirty="0" err="1">
                <a:solidFill>
                  <a:srgbClr val="3B3092"/>
                </a:solidFill>
                <a:latin typeface="Trebuchet MS" panose="020B0703020202090204" pitchFamily="34" charset="0"/>
              </a:rPr>
              <a:t>Marjander</a:t>
            </a:r>
            <a:r>
              <a:rPr lang="fi-FI" sz="900" b="1" dirty="0">
                <a:solidFill>
                  <a:srgbClr val="3B3092"/>
                </a:solidFill>
                <a:latin typeface="Trebuchet MS" panose="020B0703020202090204" pitchFamily="34" charset="0"/>
              </a:rPr>
              <a:t>, toimintaterapeutti</a:t>
            </a:r>
          </a:p>
          <a:p>
            <a:pPr algn="l">
              <a:lnSpc>
                <a:spcPct val="150000"/>
              </a:lnSpc>
            </a:pPr>
            <a:r>
              <a:rPr lang="fi-FI" sz="900" b="1" dirty="0">
                <a:solidFill>
                  <a:srgbClr val="3B3092"/>
                </a:solidFill>
                <a:latin typeface="Trebuchet MS" panose="020B0703020202090204" pitchFamily="34" charset="0"/>
              </a:rPr>
              <a:t>		Kirsi Säynevirta, fysioterapeutti YAMK, </a:t>
            </a:r>
            <a:r>
              <a:rPr lang="fi-FI" sz="900" b="1" dirty="0" err="1">
                <a:solidFill>
                  <a:srgbClr val="3B3092"/>
                </a:solidFill>
                <a:latin typeface="Trebuchet MS" panose="020B0703020202090204" pitchFamily="34" charset="0"/>
              </a:rPr>
              <a:t>Bobath</a:t>
            </a:r>
            <a:r>
              <a:rPr lang="fi-FI" sz="900" b="1" dirty="0">
                <a:solidFill>
                  <a:srgbClr val="3B3092"/>
                </a:solidFill>
                <a:latin typeface="Trebuchet MS" panose="020B0703020202090204" pitchFamily="34" charset="0"/>
              </a:rPr>
              <a:t>-kouluttaja, </a:t>
            </a:r>
            <a:r>
              <a:rPr lang="fi-FI" sz="900" b="1" dirty="0" err="1">
                <a:solidFill>
                  <a:srgbClr val="3B3092"/>
                </a:solidFill>
                <a:latin typeface="Trebuchet MS" panose="020B0703020202090204" pitchFamily="34" charset="0"/>
              </a:rPr>
              <a:t>Affolter</a:t>
            </a:r>
            <a:r>
              <a:rPr lang="fi-FI" sz="900" b="1" dirty="0">
                <a:solidFill>
                  <a:srgbClr val="3B3092"/>
                </a:solidFill>
                <a:latin typeface="Trebuchet MS" panose="020B0703020202090204" pitchFamily="34" charset="0"/>
              </a:rPr>
              <a:t>-terapeutti	</a:t>
            </a:r>
            <a:endParaRPr lang="fi-FI" sz="900" b="1" i="1" dirty="0">
              <a:solidFill>
                <a:srgbClr val="3B3092"/>
              </a:solidFill>
              <a:latin typeface="Trebuchet MS" panose="020B0703020202090204" pitchFamily="34" charset="0"/>
            </a:endParaRP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34085B1A-D461-F74D-99DB-0491699E869C}"/>
              </a:ext>
            </a:extLst>
          </p:cNvPr>
          <p:cNvSpPr txBox="1">
            <a:spLocks/>
          </p:cNvSpPr>
          <p:nvPr/>
        </p:nvSpPr>
        <p:spPr>
          <a:xfrm>
            <a:off x="634481" y="4065373"/>
            <a:ext cx="6299367" cy="4827615"/>
          </a:xfrm>
          <a:prstGeom prst="rect">
            <a:avLst/>
          </a:prstGeom>
        </p:spPr>
        <p:txBody>
          <a:bodyPr vert="horz" lIns="98678" tIns="49339" rIns="98678" bIns="49339" numCol="1" rtlCol="0" anchor="t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fi-FI" sz="1200" b="1" dirty="0">
                <a:solidFill>
                  <a:srgbClr val="3B3092"/>
                </a:solidFill>
                <a:latin typeface="Trebuchet MS" panose="020B0703020202090204" pitchFamily="34" charset="0"/>
              </a:rPr>
              <a:t>OHJELMA	</a:t>
            </a:r>
          </a:p>
          <a:p>
            <a:pPr algn="l">
              <a:lnSpc>
                <a:spcPct val="150000"/>
              </a:lnSpc>
            </a:pPr>
            <a:endParaRPr lang="fi-FI" sz="1200" b="1" dirty="0">
              <a:solidFill>
                <a:srgbClr val="3B3092"/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000" b="1" dirty="0">
                <a:solidFill>
                  <a:srgbClr val="3B3092"/>
                </a:solidFill>
                <a:latin typeface="Trebuchet MS" panose="020B0703020202090204" pitchFamily="34" charset="0"/>
              </a:rPr>
              <a:t>Aikataulu: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0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Torstai 15.5.2025 klo 9.00-16.30, ilmoittautuminen ja aamukahvit klo 8.45 alkaen</a:t>
            </a:r>
            <a:endParaRPr lang="fi-FI" sz="1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0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Perjantai 16.5.2025 klo 8.30-16</a:t>
            </a:r>
            <a:endParaRPr lang="fi-FI" sz="10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0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Lounaat </a:t>
            </a:r>
            <a:r>
              <a:rPr lang="fi-FI" sz="100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 kahvit </a:t>
            </a:r>
            <a:r>
              <a:rPr lang="fi-FI" sz="10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sisältyvät koulutuksen hintaan.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fi-FI" sz="1000" i="1" dirty="0">
              <a:solidFill>
                <a:srgbClr val="3B309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fi-FI" sz="1000" i="1" dirty="0">
              <a:solidFill>
                <a:srgbClr val="3B309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000" b="1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Koulutuksen sisältö:</a:t>
            </a:r>
          </a:p>
          <a:p>
            <a:pPr marL="171450" indent="-17145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i-FI" sz="1000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Miten </a:t>
            </a:r>
            <a:r>
              <a:rPr lang="fi-FI" sz="1000" dirty="0" err="1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sensoriikka</a:t>
            </a:r>
            <a:r>
              <a:rPr lang="fi-FI" sz="1000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 ja vartalon hallinta vaikuttaa yläraajan käyttöön?</a:t>
            </a:r>
          </a:p>
          <a:p>
            <a:pPr marL="171450" indent="-17145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i-FI" sz="1000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Vartalon merkitys yläraajan kuntoutumisessa – miksi se on niin tärkeä?</a:t>
            </a:r>
          </a:p>
          <a:p>
            <a:pPr marL="171450" indent="-17145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i-FI" sz="1000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Miten tuen kaksikätistä toimintaa?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000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	&gt; teoriaa neurofysiologiasta, anatomiasta ja biomekaniikasta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000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	&gt; perusteet terapian taustalla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fi-FI" sz="1000" dirty="0">
              <a:solidFill>
                <a:srgbClr val="3B309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000" b="1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Käytäntö:</a:t>
            </a:r>
          </a:p>
          <a:p>
            <a:pPr marL="171450" indent="-17145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i-FI" sz="1000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Valmistavat harjoitukset yläraajan toiminnan helpottamiseksi</a:t>
            </a:r>
          </a:p>
          <a:p>
            <a:pPr marL="171450" indent="-17145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i-FI" sz="1000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Hartiarenkaan, yläraajan ja käden aktivointi kurkottamisen ja tarttumisen mahdollistumiseksi</a:t>
            </a:r>
          </a:p>
          <a:p>
            <a:pPr marL="171450" indent="-17145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i-FI" sz="1000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Terapian toteutuminen vastaanotolla ja kotona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000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	&gt; videoesimerkit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000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	&gt; harjoitteita ja toiminnallisia tilanteita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fi-FI" sz="1000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	&gt; kotiympäristön haasteet ja mahdollisuudet</a:t>
            </a:r>
          </a:p>
          <a:p>
            <a:pPr marL="171450" indent="-17145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i-FI" sz="1000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Mahdollisuuksien mukaan kouluttajien toteuttamana kuntoutujademonstraatio</a:t>
            </a:r>
          </a:p>
          <a:p>
            <a:pPr marL="669158" lvl="1" indent="-171450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fi-FI" sz="100" dirty="0">
                <a:solidFill>
                  <a:srgbClr val="3B3092"/>
                </a:solidFill>
                <a:latin typeface="Trebuchet MS" panose="020B0603020202020204" pitchFamily="34" charset="0"/>
                <a:cs typeface="Calibri" panose="020F0502020204030204" pitchFamily="34" charset="0"/>
              </a:rPr>
              <a:t>&gt;</a:t>
            </a:r>
          </a:p>
          <a:p>
            <a:pPr marL="171450" indent="-171450" algn="l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fi-FI" sz="1000" b="1" i="1" dirty="0">
              <a:solidFill>
                <a:srgbClr val="3B3092"/>
              </a:solidFill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15000"/>
              </a:lnSpc>
            </a:pPr>
            <a:endParaRPr lang="fi-FI" sz="100" b="1" dirty="0">
              <a:solidFill>
                <a:srgbClr val="3B3092"/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50000"/>
              </a:lnSpc>
            </a:pPr>
            <a:endParaRPr lang="fi-FI" sz="1000" dirty="0">
              <a:solidFill>
                <a:srgbClr val="3B3092"/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50000"/>
              </a:lnSpc>
            </a:pPr>
            <a:endParaRPr lang="fi-FI" sz="800" dirty="0">
              <a:solidFill>
                <a:srgbClr val="3B3092"/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50000"/>
              </a:lnSpc>
            </a:pPr>
            <a:endParaRPr lang="fi-FI" sz="800" dirty="0">
              <a:solidFill>
                <a:srgbClr val="3B3092"/>
              </a:solidFill>
              <a:latin typeface="Trebuchet MS" panose="020B0703020202090204" pitchFamily="34" charset="0"/>
            </a:endParaRPr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516B508E-8092-7144-857F-B360BB0B0701}"/>
              </a:ext>
            </a:extLst>
          </p:cNvPr>
          <p:cNvSpPr txBox="1">
            <a:spLocks/>
          </p:cNvSpPr>
          <p:nvPr/>
        </p:nvSpPr>
        <p:spPr>
          <a:xfrm>
            <a:off x="531223" y="9192986"/>
            <a:ext cx="6535972" cy="1303758"/>
          </a:xfrm>
          <a:prstGeom prst="rect">
            <a:avLst/>
          </a:prstGeom>
        </p:spPr>
        <p:txBody>
          <a:bodyPr vert="horz" lIns="98678" tIns="49339" rIns="98678" bIns="49339" rtlCol="0" anchor="t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fi-FI" sz="900" b="1" i="1" dirty="0">
              <a:solidFill>
                <a:srgbClr val="3B3092"/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50000"/>
              </a:lnSpc>
            </a:pPr>
            <a:endParaRPr lang="fi-FI" sz="900" b="1" i="1" dirty="0">
              <a:solidFill>
                <a:srgbClr val="3B3092"/>
              </a:solidFill>
              <a:latin typeface="Trebuchet MS" panose="020B070302020209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Koulutuksen järjestää Suomen Kuntoutuskouluttajat Oy</a:t>
            </a:r>
          </a:p>
          <a:p>
            <a:pPr algn="l">
              <a:lnSpc>
                <a:spcPct val="150000"/>
              </a:lnSpc>
            </a:pP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Lisätiedot: 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  <a:hlinkClick r:id="rId5"/>
              </a:rPr>
              <a:t>www.kuntoutuskouluttajat.fi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 , Riikka Östman / 050 438 6862,  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  <a:hlinkClick r:id="rId6"/>
              </a:rPr>
              <a:t>info@kuntoutuskouluttajat.fi</a:t>
            </a:r>
            <a:r>
              <a:rPr lang="fi-FI" sz="900" b="1" i="1" dirty="0">
                <a:solidFill>
                  <a:srgbClr val="3B3092"/>
                </a:solidFill>
                <a:latin typeface="Trebuchet MS" panose="020B0703020202090204" pitchFamily="34" charset="0"/>
              </a:rPr>
              <a:t> </a:t>
            </a:r>
          </a:p>
          <a:p>
            <a:pPr algn="l">
              <a:lnSpc>
                <a:spcPct val="150000"/>
              </a:lnSpc>
            </a:pPr>
            <a:endParaRPr lang="fi-FI" sz="900" b="1" i="1" dirty="0">
              <a:solidFill>
                <a:srgbClr val="3B3092"/>
              </a:solidFill>
              <a:latin typeface="Trebuchet MS" panose="020B0703020202090204" pitchFamily="34" charset="0"/>
            </a:endParaRPr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747A23E2-A1B3-9B4B-9E57-40154519D9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35841"/>
            <a:ext cx="991741" cy="123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01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untoutuskouluttajat 1">
      <a:dk1>
        <a:srgbClr val="3B3092"/>
      </a:dk1>
      <a:lt1>
        <a:srgbClr val="FFFFFF"/>
      </a:lt1>
      <a:dk2>
        <a:srgbClr val="16B9CA"/>
      </a:dk2>
      <a:lt2>
        <a:srgbClr val="FFFFFF"/>
      </a:lt2>
      <a:accent1>
        <a:srgbClr val="F6A3BD"/>
      </a:accent1>
      <a:accent2>
        <a:srgbClr val="FFF35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6A3BD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44c4b6-dfcf-410a-b453-b8c56a05e3a1">
      <Terms xmlns="http://schemas.microsoft.com/office/infopath/2007/PartnerControls"/>
    </lcf76f155ced4ddcb4097134ff3c332f>
    <TaxCatchAll xmlns="0192bad6-65bb-44d7-9832-4460dfc956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DC6D4F9DD2FED428FD36B4876CEE0B3" ma:contentTypeVersion="20" ma:contentTypeDescription="Luo uusi asiakirja." ma:contentTypeScope="" ma:versionID="acf301611eb737a4dffd0240c8b6f0c3">
  <xsd:schema xmlns:xsd="http://www.w3.org/2001/XMLSchema" xmlns:xs="http://www.w3.org/2001/XMLSchema" xmlns:p="http://schemas.microsoft.com/office/2006/metadata/properties" xmlns:ns2="b844c4b6-dfcf-410a-b453-b8c56a05e3a1" xmlns:ns3="ce2afe7a-d15b-4a27-aee4-345aa7a120e4" xmlns:ns4="0192bad6-65bb-44d7-9832-4460dfc95649" targetNamespace="http://schemas.microsoft.com/office/2006/metadata/properties" ma:root="true" ma:fieldsID="969ac564295ae942ad3a3c720163614a" ns2:_="" ns3:_="" ns4:_="">
    <xsd:import namespace="b844c4b6-dfcf-410a-b453-b8c56a05e3a1"/>
    <xsd:import namespace="ce2afe7a-d15b-4a27-aee4-345aa7a120e4"/>
    <xsd:import namespace="0192bad6-65bb-44d7-9832-4460dfc956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4c4b6-dfcf-410a-b453-b8c56a05e3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96069ce4-ab5a-4cda-8d58-f62e9b7631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afe7a-d15b-4a27-aee4-345aa7a120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92bad6-65bb-44d7-9832-4460dfc9564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b42b015-06fc-463e-96ff-d5e453cea16a}" ma:internalName="TaxCatchAll" ma:showField="CatchAllData" ma:web="0192bad6-65bb-44d7-9832-4460dfc956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6811B9-36E0-4CA7-931F-B3BB7552E2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8262EC-F2A5-4F01-BB61-FD67ED338FB7}">
  <ds:schemaRefs>
    <ds:schemaRef ds:uri="http://schemas.microsoft.com/office/2006/metadata/properties"/>
    <ds:schemaRef ds:uri="http://schemas.microsoft.com/office/infopath/2007/PartnerControls"/>
    <ds:schemaRef ds:uri="b844c4b6-dfcf-410a-b453-b8c56a05e3a1"/>
    <ds:schemaRef ds:uri="0192bad6-65bb-44d7-9832-4460dfc95649"/>
  </ds:schemaRefs>
</ds:datastoreItem>
</file>

<file path=customXml/itemProps3.xml><?xml version="1.0" encoding="utf-8"?>
<ds:datastoreItem xmlns:ds="http://schemas.openxmlformats.org/officeDocument/2006/customXml" ds:itemID="{6955258A-3FA4-4F83-A90F-92F9A0C2388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3463</TotalTime>
  <Words>189</Words>
  <Application>Microsoft Office PowerPoint</Application>
  <PresentationFormat>Mukautettu</PresentationFormat>
  <Paragraphs>38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Georgia</vt:lpstr>
      <vt:lpstr>Trebuchet MS</vt:lpstr>
      <vt:lpstr>Wingdings</vt:lpstr>
      <vt:lpstr>Office-teema</vt:lpstr>
      <vt:lpstr> Neurologisen asiakkaan yläraajan kuntoutus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Tuomo Tilli</dc:creator>
  <cp:lastModifiedBy>mari.visakko@kuntoutuskouluttajat.fi</cp:lastModifiedBy>
  <cp:revision>95</cp:revision>
  <cp:lastPrinted>2018-02-12T13:48:48Z</cp:lastPrinted>
  <dcterms:created xsi:type="dcterms:W3CDTF">2018-02-01T09:25:47Z</dcterms:created>
  <dcterms:modified xsi:type="dcterms:W3CDTF">2024-08-12T06:53:34Z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0x010100DDC6D4F9DD2FED428FD36B4876CEE0B3</vt:lpwstr>
  </property>
  <property fmtid="{D5CDD505-2E9C-101B-9397-08002B2CF9AE}" pid="3" name="MediaServiceImageTags">
    <vt:lpwstr/>
  </property>
</Properties>
</file>